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3EFAAB7C-5027-4570-BC36-79C3B8BA7B60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4CF809C0-B370-4CFA-B310-81831E98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pic>
        <p:nvPicPr>
          <p:cNvPr id="4" name="Picture 3" descr="Atom_structure_ne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228600"/>
            <a:ext cx="41148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8600"/>
            <a:ext cx="266700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Models of Atoms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685800"/>
            <a:ext cx="5715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>
                <a:latin typeface="+mj-lt"/>
              </a:rPr>
              <a:t>Aristotle – all substances built from 4 elements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Earth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Air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Fire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Water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Democritus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First to call particles “atoms”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Dalton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All matter is made up of individual particles which cannot be divided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All elements are composed of atoms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All atoms of the same element have the same mass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Compounds contain atoms of more than one element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2000" dirty="0" smtClean="0">
                <a:latin typeface="+mj-lt"/>
              </a:rPr>
              <a:t>Atoms of different elements always combine in the same way</a:t>
            </a:r>
          </a:p>
          <a:p>
            <a:pPr marL="800100" lvl="1" indent="-342900">
              <a:buFont typeface="+mj-lt"/>
              <a:buAutoNum type="alphaLcPeriod"/>
            </a:pPr>
            <a:endParaRPr lang="en-US" sz="2000" dirty="0" smtClean="0">
              <a:latin typeface="+mj-lt"/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3810000" y="1371600"/>
            <a:ext cx="533400" cy="1143000"/>
          </a:xfrm>
          <a:prstGeom prst="rightBrace">
            <a:avLst>
              <a:gd name="adj1" fmla="val 8333"/>
              <a:gd name="adj2" fmla="val 5258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19600" y="1524000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Combined the 4 qualities of </a:t>
            </a:r>
          </a:p>
          <a:p>
            <a:r>
              <a:rPr lang="en-US" dirty="0" smtClean="0"/>
              <a:t>Hot, Cold, Dry, Wet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1676400"/>
            <a:ext cx="18288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Decision 7"/>
          <p:cNvSpPr/>
          <p:nvPr/>
        </p:nvSpPr>
        <p:spPr>
          <a:xfrm>
            <a:off x="228600" y="1981200"/>
            <a:ext cx="1371600" cy="1524000"/>
          </a:xfrm>
          <a:prstGeom prst="flowChartDecision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304800" y="4343400"/>
            <a:ext cx="1219200" cy="1447800"/>
          </a:xfrm>
          <a:prstGeom prst="flowChartConnector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228600"/>
            <a:ext cx="266700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Models of Atoms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838200"/>
            <a:ext cx="6324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4"/>
            </a:pPr>
            <a:r>
              <a:rPr lang="en-US" sz="2000" dirty="0" smtClean="0">
                <a:latin typeface="+mj-lt"/>
              </a:rPr>
              <a:t>Thomson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Sent charged particles thru a tube with +/- plates on either side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Discovered:  atom made of smaller parts (electron)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Model:  Plum Pudding</a:t>
            </a:r>
          </a:p>
          <a:p>
            <a:pPr marL="800100" lvl="1" indent="-342900"/>
            <a:endParaRPr lang="en-US" sz="2000" dirty="0" smtClean="0">
              <a:latin typeface="+mj-lt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sz="2000" dirty="0" smtClean="0">
                <a:latin typeface="+mj-lt"/>
              </a:rPr>
              <a:t>Rutherford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Gold Foil Experiment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Passed a positively charged beam thru gold foil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Believed it would pass right thru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Some particles bounced back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Discovered:    Positively charged Nucleus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2000" dirty="0" smtClean="0">
                <a:latin typeface="+mj-lt"/>
              </a:rPr>
              <a:t>Model:     Sports Stadium</a:t>
            </a:r>
            <a:endParaRPr lang="en-US" sz="20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1676400"/>
            <a:ext cx="18288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1000" y="3581400"/>
            <a:ext cx="1066800" cy="1066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000" y="5334000"/>
            <a:ext cx="1066800" cy="11430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4800" y="1905000"/>
            <a:ext cx="1143000" cy="990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questions on the bottom of your notes</a:t>
            </a:r>
          </a:p>
          <a:p>
            <a:r>
              <a:rPr lang="en-US" dirty="0" smtClean="0"/>
              <a:t>Color up your diagrams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304800"/>
            <a:ext cx="26670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Subatomic Particles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0" y="1676400"/>
            <a:ext cx="18288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38400" y="990600"/>
            <a:ext cx="5867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u="sng" dirty="0" smtClean="0">
                <a:latin typeface="+mj-lt"/>
              </a:rPr>
              <a:t>Protons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Positively charged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Found in the Nucleus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Charge of +1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Mass = 1 </a:t>
            </a:r>
            <a:r>
              <a:rPr lang="en-US" sz="2400" dirty="0" err="1" smtClean="0"/>
              <a:t>amu</a:t>
            </a: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u="sng" dirty="0" smtClean="0">
                <a:latin typeface="+mj-lt"/>
              </a:rPr>
              <a:t>Electrons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Negatively charged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Found outside the nucleus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Charge of -1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Mass = 1/2000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</a:t>
            </a:r>
            <a:r>
              <a:rPr lang="en-US" sz="2400" dirty="0" err="1" smtClean="0"/>
              <a:t>amu</a:t>
            </a:r>
            <a:endParaRPr lang="en-US" sz="2400" dirty="0" smtClean="0"/>
          </a:p>
          <a:p>
            <a:pPr marL="342900" indent="-342900">
              <a:buAutoNum type="arabicPeriod"/>
            </a:pPr>
            <a:r>
              <a:rPr lang="en-US" sz="2400" u="sng" dirty="0" smtClean="0">
                <a:latin typeface="+mj-lt"/>
              </a:rPr>
              <a:t>Neutrons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Neutrally charged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Found in the nucleus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Mass = 1 </a:t>
            </a:r>
            <a:r>
              <a:rPr lang="en-US" sz="2400" dirty="0" err="1" smtClean="0"/>
              <a:t>amu</a:t>
            </a:r>
            <a:endParaRPr lang="en-US" sz="2400" dirty="0"/>
          </a:p>
        </p:txBody>
      </p:sp>
      <p:pic>
        <p:nvPicPr>
          <p:cNvPr id="12" name="Picture 11" descr="atom diagram.gif"/>
          <p:cNvPicPr>
            <a:picLocks noChangeAspect="1"/>
          </p:cNvPicPr>
          <p:nvPr/>
        </p:nvPicPr>
        <p:blipFill>
          <a:blip r:embed="rId2" cstate="print"/>
          <a:srcRect r="30667"/>
          <a:stretch>
            <a:fillRect/>
          </a:stretch>
        </p:blipFill>
        <p:spPr>
          <a:xfrm>
            <a:off x="228600" y="2209800"/>
            <a:ext cx="1447800" cy="192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304800"/>
            <a:ext cx="26670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Atomic Number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0" y="1676400"/>
            <a:ext cx="18288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38400" y="990600"/>
            <a:ext cx="5867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dirty="0" smtClean="0">
                <a:latin typeface="+mj-lt"/>
              </a:rPr>
              <a:t>Equals # of protons in the nucleus</a:t>
            </a:r>
          </a:p>
          <a:p>
            <a:pPr marL="342900" indent="-342900"/>
            <a:endParaRPr lang="en-US" sz="2400" dirty="0" smtClean="0">
              <a:latin typeface="+mj-lt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en-US" sz="2400" dirty="0" smtClean="0">
                <a:latin typeface="+mj-lt"/>
              </a:rPr>
              <a:t>Every atom has different # of protons</a:t>
            </a:r>
          </a:p>
          <a:p>
            <a:pPr marL="342900" indent="-342900"/>
            <a:endParaRPr lang="en-US" sz="2400" dirty="0" smtClean="0">
              <a:latin typeface="+mj-lt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sz="2400" dirty="0" smtClean="0">
                <a:latin typeface="+mj-lt"/>
              </a:rPr>
              <a:t># of protons = # of electrons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Neutral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# of electrons = Atomic Number</a:t>
            </a:r>
          </a:p>
        </p:txBody>
      </p:sp>
      <p:pic>
        <p:nvPicPr>
          <p:cNvPr id="12" name="Picture 11" descr="atom diagram.gif"/>
          <p:cNvPicPr>
            <a:picLocks noChangeAspect="1"/>
          </p:cNvPicPr>
          <p:nvPr/>
        </p:nvPicPr>
        <p:blipFill>
          <a:blip r:embed="rId2" cstate="print"/>
          <a:srcRect r="30667"/>
          <a:stretch>
            <a:fillRect/>
          </a:stretch>
        </p:blipFill>
        <p:spPr>
          <a:xfrm>
            <a:off x="228600" y="914400"/>
            <a:ext cx="1447800" cy="192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81200" y="3962400"/>
            <a:ext cx="39624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Atomic Mass – Mass Number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0" y="4572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Equals  # or Protons  +  # of Neutrons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Mass of the atom = mass of the nucleus</a:t>
            </a:r>
          </a:p>
          <a:p>
            <a:pPr marL="914400" lvl="1" indent="-457200"/>
            <a:endParaRPr lang="en-US" sz="2400" dirty="0"/>
          </a:p>
          <a:p>
            <a:pPr marL="914400" lvl="1" indent="-457200"/>
            <a:r>
              <a:rPr lang="en-US" sz="2400" dirty="0" smtClean="0"/>
              <a:t>Mass Number – Atomic Number = Neutrons</a:t>
            </a:r>
          </a:p>
        </p:txBody>
      </p:sp>
      <p:pic>
        <p:nvPicPr>
          <p:cNvPr id="8" name="Picture 7" descr="lithium atom.gif"/>
          <p:cNvPicPr>
            <a:picLocks noChangeAspect="1"/>
          </p:cNvPicPr>
          <p:nvPr/>
        </p:nvPicPr>
        <p:blipFill>
          <a:blip r:embed="rId3" cstate="print"/>
          <a:srcRect l="21930" t="9124" r="31754" b="365"/>
          <a:stretch>
            <a:fillRect/>
          </a:stretch>
        </p:blipFill>
        <p:spPr>
          <a:xfrm>
            <a:off x="228600" y="3810000"/>
            <a:ext cx="1435082" cy="17225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7400" y="381000"/>
            <a:ext cx="26670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Isotopes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0" y="1676400"/>
            <a:ext cx="1828800" cy="518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438400" y="990600"/>
            <a:ext cx="5867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eriod"/>
            </a:pPr>
            <a:r>
              <a:rPr lang="en-US" sz="2400" dirty="0" smtClean="0">
                <a:latin typeface="+mj-lt"/>
              </a:rPr>
              <a:t>Atoms of the same element have different numbers of Neutrons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Same atomic number (protons)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400" dirty="0" smtClean="0">
                <a:latin typeface="+mj-lt"/>
              </a:rPr>
              <a:t>Different mass number (n + p)</a:t>
            </a:r>
          </a:p>
          <a:p>
            <a:pPr marL="342900" indent="-342900"/>
            <a:endParaRPr lang="en-US" sz="2400" dirty="0" smtClean="0">
              <a:latin typeface="+mj-lt"/>
            </a:endParaRPr>
          </a:p>
          <a:p>
            <a:pPr marL="914400" lvl="1" indent="-457200"/>
            <a:r>
              <a:rPr lang="en-US" sz="2400" dirty="0" smtClean="0"/>
              <a:t>Most atoms exist as </a:t>
            </a:r>
            <a:r>
              <a:rPr lang="en-US" sz="2800" b="1" u="sng" dirty="0" smtClean="0"/>
              <a:t>isotopes</a:t>
            </a:r>
            <a:endParaRPr lang="en-US" sz="2400" b="1" u="sng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981200" y="3962400"/>
            <a:ext cx="39624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Ions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0" y="45720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+mj-lt"/>
              <a:buAutoNum type="alphaLcPeriod"/>
            </a:pPr>
            <a:r>
              <a:rPr lang="en-US" sz="2400" dirty="0" smtClean="0"/>
              <a:t>Electrons can be lost or gained by an atom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 smtClean="0"/>
              <a:t>Gained = negatively charged ion</a:t>
            </a:r>
          </a:p>
          <a:p>
            <a:pPr marL="1371600" lvl="2" indent="-457200">
              <a:buFont typeface="Wingdings" pitchFamily="2" charset="2"/>
              <a:buChar char="§"/>
            </a:pPr>
            <a:r>
              <a:rPr lang="en-US" sz="2400" dirty="0" smtClean="0"/>
              <a:t>Lost = positively charged ion</a:t>
            </a:r>
          </a:p>
          <a:p>
            <a:pPr marL="914400" lvl="1" indent="-457200"/>
            <a:endParaRPr lang="en-US" sz="2400" dirty="0" smtClean="0"/>
          </a:p>
        </p:txBody>
      </p:sp>
      <p:pic>
        <p:nvPicPr>
          <p:cNvPr id="10" name="Picture 9" descr="carbon-isotopes.gif"/>
          <p:cNvPicPr>
            <a:picLocks noChangeAspect="1"/>
          </p:cNvPicPr>
          <p:nvPr/>
        </p:nvPicPr>
        <p:blipFill>
          <a:blip r:embed="rId2" cstate="print"/>
          <a:srcRect t="17391" r="65043"/>
          <a:stretch>
            <a:fillRect/>
          </a:stretch>
        </p:blipFill>
        <p:spPr>
          <a:xfrm>
            <a:off x="304800" y="304800"/>
            <a:ext cx="1227221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carbon-isotopes.gif"/>
          <p:cNvPicPr>
            <a:picLocks noChangeAspect="1"/>
          </p:cNvPicPr>
          <p:nvPr/>
        </p:nvPicPr>
        <p:blipFill>
          <a:blip r:embed="rId2" cstate="print"/>
          <a:srcRect l="30388" t="17391" r="34884"/>
          <a:stretch>
            <a:fillRect/>
          </a:stretch>
        </p:blipFill>
        <p:spPr>
          <a:xfrm>
            <a:off x="228600" y="2133600"/>
            <a:ext cx="12192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carbon-isotopes.gif"/>
          <p:cNvPicPr>
            <a:picLocks noChangeAspect="1"/>
          </p:cNvPicPr>
          <p:nvPr/>
        </p:nvPicPr>
        <p:blipFill>
          <a:blip r:embed="rId2" cstate="print"/>
          <a:srcRect l="67286" t="17391" r="-2014"/>
          <a:stretch>
            <a:fillRect/>
          </a:stretch>
        </p:blipFill>
        <p:spPr>
          <a:xfrm>
            <a:off x="228600" y="4038600"/>
            <a:ext cx="1219200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">
  <a:themeElements>
    <a:clrScheme name="Custom 1">
      <a:dk1>
        <a:srgbClr val="000000"/>
      </a:dk1>
      <a:lt1>
        <a:sysClr val="window" lastClr="FFFFFF"/>
      </a:lt1>
      <a:dk2>
        <a:srgbClr val="000000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407</TotalTime>
  <Words>311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</vt:lpstr>
      <vt:lpstr>Chapter 4</vt:lpstr>
      <vt:lpstr>Slide 2</vt:lpstr>
      <vt:lpstr>Slide 3</vt:lpstr>
      <vt:lpstr>Questions</vt:lpstr>
      <vt:lpstr>Slide 5</vt:lpstr>
      <vt:lpstr>Slide 6</vt:lpstr>
      <vt:lpstr>Slide 7</vt:lpstr>
    </vt:vector>
  </TitlesOfParts>
  <Company>Remsen Union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ru</dc:creator>
  <cp:lastModifiedBy>ru</cp:lastModifiedBy>
  <cp:revision>12</cp:revision>
  <dcterms:created xsi:type="dcterms:W3CDTF">2010-10-14T12:01:43Z</dcterms:created>
  <dcterms:modified xsi:type="dcterms:W3CDTF">2010-10-15T16:41:23Z</dcterms:modified>
</cp:coreProperties>
</file>